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644098" y="2500306"/>
            <a:ext cx="8305800" cy="10001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142984"/>
            <a:ext cx="7772400" cy="1470025"/>
          </a:xfr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/>
              <a:t>Қазақстан жаһандану </a:t>
            </a:r>
            <a:br>
              <a:rPr lang="ru-RU" b="1" dirty="0" err="1" smtClean="0"/>
            </a:br>
            <a:r>
              <a:rPr lang="ru-RU" b="1" dirty="0" err="1" smtClean="0"/>
              <a:t>дәуірінде.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загруженное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2714620"/>
            <a:ext cx="6858048" cy="3082449"/>
          </a:xfrm>
          <a:prstGeom prst="rect">
            <a:avLst/>
          </a:prstGeom>
        </p:spPr>
      </p:pic>
    </p:spTree>
  </p:cSld>
  <p:clrMapOvr>
    <a:masterClrMapping/>
  </p:clrMapOvr>
  <p:transition spd="slow" advTm="5000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Осы </a:t>
            </a:r>
            <a:r>
              <a:rPr lang="ru-RU" dirty="0" err="1" smtClean="0"/>
              <a:t>заманғы әлем жаһандану кезеңін адамзаттың біртұтас ақпарат және коммуникациялар</a:t>
            </a:r>
            <a:r>
              <a:rPr lang="ru-RU" dirty="0" smtClean="0"/>
              <a:t> </a:t>
            </a:r>
            <a:r>
              <a:rPr lang="ru-RU" dirty="0" err="1" smtClean="0"/>
              <a:t>кеңістігінде жан-жақты бірігу</a:t>
            </a:r>
            <a:r>
              <a:rPr lang="ru-RU" dirty="0" smtClean="0"/>
              <a:t>, </a:t>
            </a:r>
            <a:r>
              <a:rPr lang="ru-RU" dirty="0" err="1" smtClean="0"/>
              <a:t>бүкіл планетаның біртұтас экономикалық рыногқа айналуы</a:t>
            </a:r>
            <a:r>
              <a:rPr lang="ru-RU" dirty="0" smtClean="0"/>
              <a:t> </a:t>
            </a:r>
            <a:r>
              <a:rPr lang="ru-RU" dirty="0" err="1" smtClean="0"/>
              <a:t>дәуірін бастан</a:t>
            </a:r>
            <a:r>
              <a:rPr lang="ru-RU" dirty="0" smtClean="0"/>
              <a:t> </a:t>
            </a:r>
            <a:r>
              <a:rPr lang="ru-RU" dirty="0" err="1" smtClean="0"/>
              <a:t>кешуде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Жаһандық қоғам әлдеқайда ашық </a:t>
            </a:r>
            <a:r>
              <a:rPr lang="ru-RU" dirty="0" smtClean="0"/>
              <a:t>бола </a:t>
            </a:r>
            <a:r>
              <a:rPr lang="ru-RU" dirty="0" err="1" smtClean="0"/>
              <a:t>түсуде</a:t>
            </a:r>
            <a:r>
              <a:rPr lang="ru-RU" dirty="0" smtClean="0"/>
              <a:t>: </a:t>
            </a:r>
            <a:r>
              <a:rPr lang="ru-RU" dirty="0" err="1" smtClean="0"/>
              <a:t>капиталдың</a:t>
            </a:r>
            <a:r>
              <a:rPr lang="ru-RU" dirty="0" smtClean="0"/>
              <a:t>, </a:t>
            </a:r>
            <a:r>
              <a:rPr lang="ru-RU" dirty="0" err="1" smtClean="0"/>
              <a:t>қаржылардың</a:t>
            </a:r>
            <a:r>
              <a:rPr lang="ru-RU" dirty="0" smtClean="0"/>
              <a:t>, </a:t>
            </a:r>
            <a:r>
              <a:rPr lang="ru-RU" dirty="0" err="1" smtClean="0"/>
              <a:t>адамдардың</a:t>
            </a:r>
            <a:r>
              <a:rPr lang="ru-RU" dirty="0" smtClean="0"/>
              <a:t>, </a:t>
            </a:r>
            <a:r>
              <a:rPr lang="ru-RU" dirty="0" err="1" smtClean="0"/>
              <a:t>ақпараттың еркін</a:t>
            </a:r>
            <a:r>
              <a:rPr lang="ru-RU" dirty="0" smtClean="0"/>
              <a:t> </a:t>
            </a:r>
            <a:r>
              <a:rPr lang="ru-RU" dirty="0" err="1" smtClean="0"/>
              <a:t>қозғалысы </a:t>
            </a:r>
            <a:r>
              <a:rPr lang="ru-RU" dirty="0" smtClean="0"/>
              <a:t>осы </a:t>
            </a:r>
            <a:r>
              <a:rPr lang="ru-RU" dirty="0" err="1" smtClean="0"/>
              <a:t>заманғы </a:t>
            </a:r>
            <a:r>
              <a:rPr lang="ru-RU" dirty="0" smtClean="0"/>
              <a:t>«</a:t>
            </a:r>
            <a:r>
              <a:rPr lang="ru-RU" dirty="0" err="1" smtClean="0"/>
              <a:t>шекараларсыз</a:t>
            </a:r>
            <a:r>
              <a:rPr lang="ru-RU" dirty="0" smtClean="0"/>
              <a:t> </a:t>
            </a:r>
            <a:r>
              <a:rPr lang="ru-RU" dirty="0" err="1" smtClean="0"/>
              <a:t>әлем</a:t>
            </a:r>
            <a:r>
              <a:rPr lang="ru-RU" dirty="0" smtClean="0"/>
              <a:t>» </a:t>
            </a:r>
            <a:r>
              <a:rPr lang="ru-RU" dirty="0" err="1" smtClean="0"/>
              <a:t>тұжырымдамасының негізіне</a:t>
            </a:r>
            <a:r>
              <a:rPr lang="ru-RU" dirty="0" smtClean="0"/>
              <a:t> </a:t>
            </a:r>
            <a:r>
              <a:rPr lang="ru-RU" dirty="0" err="1" smtClean="0"/>
              <a:t>айналды</a:t>
            </a:r>
            <a:r>
              <a:rPr lang="ru-RU" dirty="0" smtClean="0"/>
              <a:t>.</a:t>
            </a:r>
          </a:p>
          <a:p>
            <a:r>
              <a:rPr lang="ru-RU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Жаһандануға қандай факторлар</a:t>
            </a:r>
            <a:r>
              <a:rPr lang="ru-RU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жәрдемдесуде?</a:t>
            </a:r>
            <a:endParaRPr lang="ru-RU" sz="28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429784" y="2285992"/>
            <a:ext cx="8229600" cy="12192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4714884"/>
            <a:ext cx="7072362" cy="1714500"/>
          </a:xfrm>
          <a:prstGeom prst="rect">
            <a:avLst/>
          </a:prstGeom>
        </p:spPr>
      </p:pic>
    </p:spTree>
  </p:cSld>
  <p:clrMapOvr>
    <a:masterClrMapping/>
  </p:clrMapOvr>
  <p:transition spd="slow" advTm="15000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Бірінші</a:t>
            </a:r>
            <a:r>
              <a:rPr lang="ru-RU" dirty="0" smtClean="0"/>
              <a:t> </a:t>
            </a:r>
            <a:r>
              <a:rPr lang="ru-RU" dirty="0" err="1" smtClean="0"/>
              <a:t>кезекте</a:t>
            </a:r>
            <a:r>
              <a:rPr lang="ru-RU" dirty="0" smtClean="0"/>
              <a:t>, </a:t>
            </a:r>
            <a:r>
              <a:rPr lang="ru-RU" dirty="0" err="1" smtClean="0"/>
              <a:t>бұл тараулардың елдер</a:t>
            </a:r>
            <a:r>
              <a:rPr lang="ru-RU" dirty="0" smtClean="0"/>
              <a:t> мен экономика сектор-лары </a:t>
            </a:r>
            <a:r>
              <a:rPr lang="ru-RU" dirty="0" err="1" smtClean="0"/>
              <a:t>арасындағы қозғалысы</a:t>
            </a:r>
            <a:r>
              <a:rPr lang="ru-RU" dirty="0" smtClean="0"/>
              <a:t>. </a:t>
            </a:r>
            <a:r>
              <a:rPr lang="ru-RU" dirty="0" err="1" smtClean="0"/>
              <a:t>Сауда-саттықты өрістету экономи-каның дамуы</a:t>
            </a:r>
            <a:r>
              <a:rPr lang="ru-RU" dirty="0" smtClean="0"/>
              <a:t> мен </a:t>
            </a:r>
            <a:r>
              <a:rPr lang="ru-RU" dirty="0" err="1" smtClean="0"/>
              <a:t>өсуі үшін стратегиялық тұрғыда қажет</a:t>
            </a:r>
            <a:r>
              <a:rPr lang="ru-RU" dirty="0" smtClean="0"/>
              <a:t>. </a:t>
            </a:r>
            <a:r>
              <a:rPr lang="ru-RU" dirty="0" err="1" smtClean="0"/>
              <a:t>Жаһан-дану жолындағы екінші</a:t>
            </a:r>
            <a:r>
              <a:rPr lang="ru-RU" dirty="0" smtClean="0"/>
              <a:t> </a:t>
            </a:r>
            <a:r>
              <a:rPr lang="ru-RU" dirty="0" err="1" smtClean="0"/>
              <a:t>қадам капиталдардың еркін</a:t>
            </a:r>
            <a:r>
              <a:rPr lang="ru-RU" dirty="0" smtClean="0"/>
              <a:t> </a:t>
            </a:r>
            <a:r>
              <a:rPr lang="ru-RU" dirty="0" err="1" smtClean="0"/>
              <a:t>қозғалысы.</a:t>
            </a:r>
            <a:r>
              <a:rPr lang="ru-RU" dirty="0" smtClean="0"/>
              <a:t> </a:t>
            </a:r>
            <a:r>
              <a:rPr lang="ru-RU" dirty="0" err="1" smtClean="0"/>
              <a:t>Мысалы</a:t>
            </a:r>
            <a:r>
              <a:rPr lang="ru-RU" dirty="0" smtClean="0"/>
              <a:t>, </a:t>
            </a:r>
            <a:r>
              <a:rPr lang="ru-RU" dirty="0" err="1" smtClean="0"/>
              <a:t>соңғы </a:t>
            </a:r>
            <a:r>
              <a:rPr lang="ru-RU" dirty="0" smtClean="0"/>
              <a:t>20-жылдарда </a:t>
            </a:r>
            <a:r>
              <a:rPr lang="ru-RU" dirty="0" err="1" smtClean="0"/>
              <a:t>дамушы</a:t>
            </a:r>
            <a:r>
              <a:rPr lang="ru-RU" dirty="0" smtClean="0"/>
              <a:t> </a:t>
            </a:r>
            <a:r>
              <a:rPr lang="ru-RU" dirty="0" err="1" smtClean="0"/>
              <a:t>елдерге</a:t>
            </a:r>
            <a:r>
              <a:rPr lang="ru-RU" dirty="0" smtClean="0"/>
              <a:t> </a:t>
            </a:r>
            <a:r>
              <a:rPr lang="ru-RU" dirty="0" err="1" smtClean="0"/>
              <a:t>тікелей</a:t>
            </a:r>
            <a:r>
              <a:rPr lang="ru-RU" dirty="0" smtClean="0"/>
              <a:t> </a:t>
            </a:r>
            <a:r>
              <a:rPr lang="ru-RU" dirty="0" err="1" smtClean="0"/>
              <a:t>шетелдік</a:t>
            </a:r>
            <a:r>
              <a:rPr lang="ru-RU" dirty="0" smtClean="0"/>
              <a:t> </a:t>
            </a:r>
            <a:r>
              <a:rPr lang="ru-RU" dirty="0" err="1" smtClean="0"/>
              <a:t>инвестициялардың ағыны жүздеген есе</a:t>
            </a:r>
            <a:r>
              <a:rPr lang="ru-RU" dirty="0" smtClean="0"/>
              <a:t> </a:t>
            </a:r>
            <a:r>
              <a:rPr lang="ru-RU" dirty="0" err="1" smtClean="0"/>
              <a:t>өсті</a:t>
            </a:r>
            <a:r>
              <a:rPr lang="ru-RU" dirty="0" smtClean="0"/>
              <a:t>. </a:t>
            </a:r>
            <a:r>
              <a:rPr lang="ru-RU" dirty="0" err="1" smtClean="0"/>
              <a:t>Үшіншіден, адам-дардың кедергісіз</a:t>
            </a:r>
            <a:r>
              <a:rPr lang="ru-RU" dirty="0" smtClean="0"/>
              <a:t> </a:t>
            </a:r>
            <a:r>
              <a:rPr lang="ru-RU" dirty="0" err="1" smtClean="0"/>
              <a:t>қозғалысы.</a:t>
            </a:r>
            <a:r>
              <a:rPr lang="ru-RU" dirty="0" smtClean="0"/>
              <a:t> </a:t>
            </a:r>
            <a:r>
              <a:rPr lang="ru-RU" dirty="0" err="1" smtClean="0"/>
              <a:t>Бүгінде әлемде елеулі</a:t>
            </a:r>
            <a:r>
              <a:rPr lang="ru-RU" dirty="0" smtClean="0"/>
              <a:t> </a:t>
            </a:r>
            <a:r>
              <a:rPr lang="ru-RU" dirty="0" err="1" smtClean="0"/>
              <a:t>көші-қон өзгерістері жүріп жатыр</a:t>
            </a:r>
            <a:r>
              <a:rPr lang="ru-RU" dirty="0" smtClean="0"/>
              <a:t>, </a:t>
            </a:r>
            <a:r>
              <a:rPr lang="ru-RU" dirty="0" err="1" smtClean="0"/>
              <a:t>Батыс</a:t>
            </a:r>
            <a:r>
              <a:rPr lang="ru-RU" dirty="0" smtClean="0"/>
              <a:t> </a:t>
            </a:r>
            <a:r>
              <a:rPr lang="ru-RU" dirty="0" err="1" smtClean="0"/>
              <a:t>елдерінде</a:t>
            </a:r>
            <a:r>
              <a:rPr lang="ru-RU" dirty="0" smtClean="0"/>
              <a:t>, </a:t>
            </a:r>
            <a:r>
              <a:rPr lang="ru-RU" dirty="0" err="1" smtClean="0"/>
              <a:t>әсіресе Еуропалық Одаққа, АҚШ-қа, Канадаға мигранттар</a:t>
            </a:r>
            <a:r>
              <a:rPr lang="ru-RU" dirty="0" smtClean="0"/>
              <a:t> </a:t>
            </a:r>
            <a:r>
              <a:rPr lang="ru-RU" dirty="0" err="1" smtClean="0"/>
              <a:t>ағыны күшейді.</a:t>
            </a:r>
            <a:r>
              <a:rPr lang="ru-RU" dirty="0" smtClean="0"/>
              <a:t> </a:t>
            </a:r>
            <a:r>
              <a:rPr lang="ru-RU" dirty="0" err="1" smtClean="0"/>
              <a:t>Төртінші-ден, жаһандану факторларының бірі</a:t>
            </a:r>
            <a:r>
              <a:rPr lang="ru-RU" dirty="0" smtClean="0"/>
              <a:t> </a:t>
            </a:r>
            <a:r>
              <a:rPr lang="ru-RU" dirty="0" err="1" smtClean="0"/>
              <a:t>халықаралық </a:t>
            </a:r>
            <a:r>
              <a:rPr lang="ru-RU" dirty="0" smtClean="0"/>
              <a:t>валюта </a:t>
            </a:r>
            <a:r>
              <a:rPr lang="ru-RU" dirty="0" err="1" smtClean="0"/>
              <a:t>рыногтарындағы валюталық операциялардың серпінді</a:t>
            </a:r>
            <a:r>
              <a:rPr lang="ru-RU" dirty="0" smtClean="0"/>
              <a:t> </a:t>
            </a:r>
            <a:r>
              <a:rPr lang="ru-RU" dirty="0" err="1" smtClean="0"/>
              <a:t>дамуы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табылады</a:t>
            </a:r>
            <a:r>
              <a:rPr lang="ru-RU" dirty="0" smtClean="0"/>
              <a:t>. </a:t>
            </a:r>
            <a:r>
              <a:rPr lang="ru-RU" dirty="0" err="1" smtClean="0"/>
              <a:t>Әлемдік </a:t>
            </a:r>
            <a:r>
              <a:rPr lang="ru-RU" dirty="0" smtClean="0"/>
              <a:t>валюта </a:t>
            </a:r>
            <a:r>
              <a:rPr lang="ru-RU" dirty="0" err="1" smtClean="0"/>
              <a:t>жүйесі үш революцияны</a:t>
            </a:r>
            <a:r>
              <a:rPr lang="ru-RU" dirty="0" smtClean="0"/>
              <a:t>: </a:t>
            </a:r>
            <a:r>
              <a:rPr lang="ru-RU" dirty="0" err="1" smtClean="0"/>
              <a:t>реттеудің алынып</a:t>
            </a:r>
            <a:r>
              <a:rPr lang="ru-RU" dirty="0" smtClean="0"/>
              <a:t> </a:t>
            </a:r>
            <a:r>
              <a:rPr lang="ru-RU" dirty="0" err="1" smtClean="0"/>
              <a:t>тасталуын</a:t>
            </a:r>
            <a:r>
              <a:rPr lang="ru-RU" dirty="0" smtClean="0"/>
              <a:t>, </a:t>
            </a:r>
            <a:r>
              <a:rPr lang="ru-RU" dirty="0" err="1" smtClean="0"/>
              <a:t>интернационалдануды</a:t>
            </a:r>
            <a:r>
              <a:rPr lang="ru-RU" dirty="0" smtClean="0"/>
              <a:t> </a:t>
            </a:r>
            <a:r>
              <a:rPr lang="ru-RU" dirty="0" err="1" smtClean="0"/>
              <a:t>және инновацияны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мезгілде</a:t>
            </a:r>
            <a:r>
              <a:rPr lang="ru-RU" dirty="0" smtClean="0"/>
              <a:t> </a:t>
            </a:r>
            <a:r>
              <a:rPr lang="ru-RU" dirty="0" err="1" smtClean="0"/>
              <a:t>бастан</a:t>
            </a:r>
            <a:r>
              <a:rPr lang="ru-RU" dirty="0" smtClean="0"/>
              <a:t> </a:t>
            </a:r>
            <a:r>
              <a:rPr lang="ru-RU" dirty="0" err="1" smtClean="0"/>
              <a:t>кешті</a:t>
            </a:r>
            <a:r>
              <a:rPr lang="ru-RU" dirty="0" smtClean="0"/>
              <a:t>. </a:t>
            </a:r>
            <a:r>
              <a:rPr lang="ru-RU" dirty="0" err="1" smtClean="0"/>
              <a:t>Бесіншіден</a:t>
            </a:r>
            <a:r>
              <a:rPr lang="ru-RU" dirty="0" smtClean="0"/>
              <a:t>, </a:t>
            </a:r>
            <a:r>
              <a:rPr lang="ru-RU" dirty="0" err="1" smtClean="0"/>
              <a:t>ақпараттың, интеллектуалдық өнім </a:t>
            </a:r>
            <a:r>
              <a:rPr lang="ru-RU" dirty="0" smtClean="0"/>
              <a:t>мен </a:t>
            </a:r>
            <a:r>
              <a:rPr lang="ru-RU" dirty="0" err="1" smtClean="0"/>
              <a:t>идеялардың еркін</a:t>
            </a:r>
            <a:r>
              <a:rPr lang="ru-RU" dirty="0" smtClean="0"/>
              <a:t> </a:t>
            </a:r>
            <a:r>
              <a:rPr lang="ru-RU" dirty="0" err="1" smtClean="0"/>
              <a:t>қозғалысы жаһандану факторларының бірі</a:t>
            </a:r>
            <a:r>
              <a:rPr lang="ru-RU" dirty="0" smtClean="0"/>
              <a:t> </a:t>
            </a:r>
            <a:r>
              <a:rPr lang="ru-RU" dirty="0" err="1" smtClean="0"/>
              <a:t>және салдары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табылады</a:t>
            </a:r>
            <a:r>
              <a:rPr lang="ru-RU" dirty="0" smtClean="0"/>
              <a:t>. </a:t>
            </a:r>
            <a:r>
              <a:rPr lang="ru-RU" dirty="0" err="1" smtClean="0"/>
              <a:t>Интернеттің, электрондық поштаның, халықаралық </a:t>
            </a:r>
            <a:r>
              <a:rPr lang="ru-RU" dirty="0" smtClean="0"/>
              <a:t>телефон </a:t>
            </a:r>
            <a:r>
              <a:rPr lang="ru-RU" dirty="0" err="1" smtClean="0"/>
              <a:t>қызметтерінің</a:t>
            </a:r>
            <a:r>
              <a:rPr lang="ru-RU" dirty="0" smtClean="0"/>
              <a:t>, </a:t>
            </a:r>
            <a:r>
              <a:rPr lang="ru-RU" dirty="0" err="1" smtClean="0"/>
              <a:t>ұялы телефон</a:t>
            </a:r>
            <a:r>
              <a:rPr lang="ru-RU" dirty="0" smtClean="0"/>
              <a:t> мен </a:t>
            </a:r>
            <a:r>
              <a:rPr lang="ru-RU" dirty="0" err="1" smtClean="0"/>
              <a:t>электрондық конференциялардың қарай дүние әлдеқайда өзара байланысты</a:t>
            </a:r>
            <a:r>
              <a:rPr lang="ru-RU" dirty="0" smtClean="0"/>
              <a:t> бола </a:t>
            </a:r>
            <a:r>
              <a:rPr lang="ru-RU" dirty="0" err="1" smtClean="0"/>
              <a:t>түсті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44098" y="2071678"/>
            <a:ext cx="8229600" cy="12192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 advTm="18000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786478"/>
          </a:xfrm>
        </p:spPr>
        <p:txBody>
          <a:bodyPr/>
          <a:lstStyle/>
          <a:p>
            <a:r>
              <a:rPr lang="ru-RU" dirty="0" err="1" smtClean="0"/>
              <a:t>Өзіміздің алдымызға стратегиялық міндет</a:t>
            </a:r>
            <a:r>
              <a:rPr lang="ru-RU" dirty="0" smtClean="0"/>
              <a:t> - </a:t>
            </a:r>
            <a:r>
              <a:rPr lang="ru-RU" dirty="0" err="1" smtClean="0"/>
              <a:t>таяудағы </a:t>
            </a:r>
            <a:r>
              <a:rPr lang="ru-RU" dirty="0" smtClean="0"/>
              <a:t>10 </a:t>
            </a:r>
            <a:r>
              <a:rPr lang="ru-RU" dirty="0" err="1" smtClean="0"/>
              <a:t>жылда</a:t>
            </a:r>
            <a:r>
              <a:rPr lang="ru-RU" dirty="0" smtClean="0"/>
              <a:t> </a:t>
            </a:r>
            <a:r>
              <a:rPr lang="ru-RU" dirty="0" err="1" smtClean="0"/>
              <a:t>елімізді</a:t>
            </a:r>
            <a:r>
              <a:rPr lang="ru-RU" dirty="0" smtClean="0"/>
              <a:t> </a:t>
            </a:r>
            <a:r>
              <a:rPr lang="ru-RU" dirty="0" err="1" smtClean="0"/>
              <a:t>әлемнің бәсекеге барынша</a:t>
            </a:r>
            <a:r>
              <a:rPr lang="ru-RU" dirty="0" smtClean="0"/>
              <a:t> </a:t>
            </a:r>
            <a:r>
              <a:rPr lang="ru-RU" dirty="0" err="1" smtClean="0"/>
              <a:t>қабілетті </a:t>
            </a:r>
            <a:r>
              <a:rPr lang="ru-RU" dirty="0" smtClean="0"/>
              <a:t>50 </a:t>
            </a:r>
            <a:r>
              <a:rPr lang="ru-RU" dirty="0" err="1" smtClean="0"/>
              <a:t>елінің қатарына шығару міндетін</a:t>
            </a:r>
            <a:r>
              <a:rPr lang="ru-RU" dirty="0" smtClean="0"/>
              <a:t> </a:t>
            </a:r>
            <a:r>
              <a:rPr lang="ru-RU" dirty="0" err="1" smtClean="0"/>
              <a:t>қоя отырып</a:t>
            </a:r>
            <a:r>
              <a:rPr lang="ru-RU" dirty="0" smtClean="0"/>
              <a:t>, </a:t>
            </a:r>
            <a:r>
              <a:rPr lang="ru-RU" dirty="0" err="1" smtClean="0"/>
              <a:t>біз</a:t>
            </a:r>
            <a:r>
              <a:rPr lang="ru-RU" dirty="0" smtClean="0"/>
              <a:t> </a:t>
            </a:r>
            <a:r>
              <a:rPr lang="ru-RU" dirty="0" err="1" smtClean="0"/>
              <a:t>ғылым </a:t>
            </a:r>
            <a:r>
              <a:rPr lang="ru-RU" dirty="0" smtClean="0"/>
              <a:t>мен </a:t>
            </a:r>
            <a:r>
              <a:rPr lang="ru-RU" dirty="0" err="1" smtClean="0"/>
              <a:t>технологияларды</a:t>
            </a:r>
            <a:r>
              <a:rPr lang="ru-RU" dirty="0" smtClean="0"/>
              <a:t> </a:t>
            </a:r>
            <a:r>
              <a:rPr lang="ru-RU" dirty="0" err="1" smtClean="0"/>
              <a:t>дамытудың</a:t>
            </a:r>
            <a:r>
              <a:rPr lang="ru-RU" dirty="0" smtClean="0"/>
              <a:t>, </a:t>
            </a:r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 smtClean="0"/>
              <a:t>беруді</a:t>
            </a:r>
            <a:r>
              <a:rPr lang="ru-RU" dirty="0" smtClean="0"/>
              <a:t> </a:t>
            </a:r>
            <a:r>
              <a:rPr lang="ru-RU" dirty="0" err="1" smtClean="0"/>
              <a:t>дамытудың жаһандық үрдістерін жіті</a:t>
            </a:r>
            <a:r>
              <a:rPr lang="ru-RU" dirty="0" smtClean="0"/>
              <a:t> </a:t>
            </a:r>
            <a:r>
              <a:rPr lang="ru-RU" dirty="0" err="1" smtClean="0"/>
              <a:t>назарда</a:t>
            </a:r>
            <a:r>
              <a:rPr lang="ru-RU" dirty="0" smtClean="0"/>
              <a:t> </a:t>
            </a:r>
            <a:r>
              <a:rPr lang="ru-RU" dirty="0" err="1" smtClean="0"/>
              <a:t>ұстауға тиіспіз</a:t>
            </a:r>
            <a:r>
              <a:rPr lang="ru-RU" dirty="0" smtClean="0"/>
              <a:t>.</a:t>
            </a:r>
          </a:p>
          <a:p>
            <a:endParaRPr lang="ru-RU" sz="4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4800" dirty="0" err="1" smtClean="0">
                <a:solidFill>
                  <a:schemeClr val="tx2">
                    <a:lumMod val="75000"/>
                  </a:schemeClr>
                </a:solidFill>
              </a:rPr>
              <a:t>Бұл үрдістер қандай екен</a:t>
            </a:r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  <a:endParaRPr lang="ru-RU" sz="4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44098" y="2643182"/>
            <a:ext cx="8229600" cy="12192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 advTm="15000"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43438" y="285728"/>
            <a:ext cx="4086196" cy="6072230"/>
          </a:xfrm>
        </p:spPr>
        <p:txBody>
          <a:bodyPr>
            <a:normAutofit/>
          </a:bodyPr>
          <a:lstStyle/>
          <a:p>
            <a:r>
              <a:rPr lang="ru-RU" dirty="0" err="1" smtClean="0"/>
              <a:t>Әлемдік деңгейдегі өте маңызды технологиялар</a:t>
            </a:r>
            <a:r>
              <a:rPr lang="ru-RU" dirty="0" smtClean="0"/>
              <a:t> </a:t>
            </a:r>
            <a:r>
              <a:rPr lang="ru-RU" dirty="0" err="1" smtClean="0"/>
              <a:t>шоғырына ақпараттық-коммуникациялық технологиялар</a:t>
            </a:r>
            <a:r>
              <a:rPr lang="ru-RU" dirty="0" smtClean="0"/>
              <a:t>, </a:t>
            </a:r>
            <a:r>
              <a:rPr lang="ru-RU" dirty="0" err="1" smtClean="0"/>
              <a:t>қасиеттері алдын</a:t>
            </a:r>
            <a:r>
              <a:rPr lang="ru-RU" dirty="0" smtClean="0"/>
              <a:t> ала </a:t>
            </a:r>
            <a:r>
              <a:rPr lang="ru-RU" dirty="0" err="1" smtClean="0"/>
              <a:t>белгіленген</a:t>
            </a:r>
            <a:r>
              <a:rPr lang="ru-RU" dirty="0" smtClean="0"/>
              <a:t> </a:t>
            </a:r>
            <a:r>
              <a:rPr lang="ru-RU" dirty="0" err="1" smtClean="0"/>
              <a:t>жаңа материалдардың алынуы</a:t>
            </a:r>
            <a:r>
              <a:rPr lang="ru-RU" dirty="0" smtClean="0"/>
              <a:t>, </a:t>
            </a:r>
            <a:r>
              <a:rPr lang="ru-RU" dirty="0" err="1" smtClean="0"/>
              <a:t>биотехнологиялар</a:t>
            </a:r>
            <a:r>
              <a:rPr lang="ru-RU" dirty="0" smtClean="0"/>
              <a:t>, энергия </a:t>
            </a:r>
            <a:r>
              <a:rPr lang="ru-RU" dirty="0" err="1" smtClean="0"/>
              <a:t>үнемдеу</a:t>
            </a:r>
            <a:r>
              <a:rPr lang="ru-RU" dirty="0" smtClean="0"/>
              <a:t>, </a:t>
            </a:r>
            <a:r>
              <a:rPr lang="ru-RU" dirty="0" err="1" smtClean="0"/>
              <a:t>энергияның баламалы</a:t>
            </a:r>
            <a:r>
              <a:rPr lang="ru-RU" dirty="0" smtClean="0"/>
              <a:t> </a:t>
            </a:r>
            <a:r>
              <a:rPr lang="ru-RU" dirty="0" err="1" smtClean="0"/>
              <a:t>көздерін жасау</a:t>
            </a:r>
            <a:r>
              <a:rPr lang="ru-RU" dirty="0" smtClean="0"/>
              <a:t> </a:t>
            </a:r>
            <a:r>
              <a:rPr lang="ru-RU" dirty="0" err="1" smtClean="0"/>
              <a:t>жатқызылады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1222" y="1571612"/>
            <a:ext cx="8229600" cy="12192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57166"/>
            <a:ext cx="4286280" cy="5572164"/>
          </a:xfrm>
          <a:prstGeom prst="rect">
            <a:avLst/>
          </a:prstGeom>
        </p:spPr>
      </p:pic>
    </p:spTree>
  </p:cSld>
  <p:clrMapOvr>
    <a:masterClrMapping/>
  </p:clrMapOvr>
  <p:transition spd="slow" advTm="10000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38834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Білім</a:t>
            </a:r>
            <a:r>
              <a:rPr lang="ru-RU" dirty="0" smtClean="0"/>
              <a:t> беру </a:t>
            </a:r>
            <a:r>
              <a:rPr lang="ru-RU" dirty="0" err="1" smtClean="0"/>
              <a:t>саласындағы жаһандану </a:t>
            </a:r>
            <a:r>
              <a:rPr lang="ru-RU" dirty="0" smtClean="0"/>
              <a:t>да </a:t>
            </a:r>
            <a:r>
              <a:rPr lang="ru-RU" dirty="0" err="1" smtClean="0"/>
              <a:t>бірқатар үрдістерімен сипатталады</a:t>
            </a:r>
            <a:r>
              <a:rPr lang="ru-RU" dirty="0" smtClean="0"/>
              <a:t>. </a:t>
            </a:r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 smtClean="0"/>
              <a:t>ақпараттық қоғамда құнның негізгі</a:t>
            </a:r>
            <a:r>
              <a:rPr lang="ru-RU" dirty="0" smtClean="0"/>
              <a:t> </a:t>
            </a:r>
            <a:r>
              <a:rPr lang="ru-RU" dirty="0" err="1" smtClean="0"/>
              <a:t>көзіне айналып</a:t>
            </a:r>
            <a:r>
              <a:rPr lang="ru-RU" dirty="0" smtClean="0"/>
              <a:t> </a:t>
            </a:r>
            <a:r>
              <a:rPr lang="ru-RU" dirty="0" err="1" smtClean="0"/>
              <a:t>барады</a:t>
            </a:r>
            <a:r>
              <a:rPr lang="ru-RU" dirty="0" smtClean="0"/>
              <a:t>. </a:t>
            </a:r>
            <a:r>
              <a:rPr lang="ru-RU" dirty="0" err="1" smtClean="0"/>
              <a:t>Білім</a:t>
            </a:r>
            <a:r>
              <a:rPr lang="ru-RU" dirty="0" smtClean="0"/>
              <a:t> беру </a:t>
            </a:r>
            <a:r>
              <a:rPr lang="ru-RU" dirty="0" err="1" smtClean="0"/>
              <a:t>ұғымының өзі өзгеруде және кеңеюде</a:t>
            </a:r>
            <a:r>
              <a:rPr lang="ru-RU" dirty="0" smtClean="0"/>
              <a:t>. </a:t>
            </a:r>
            <a:r>
              <a:rPr lang="ru-RU" dirty="0" err="1" smtClean="0"/>
              <a:t>Білім</a:t>
            </a:r>
            <a:r>
              <a:rPr lang="ru-RU" dirty="0" smtClean="0"/>
              <a:t> беру </a:t>
            </a:r>
            <a:r>
              <a:rPr lang="ru-RU" dirty="0" err="1" smtClean="0"/>
              <a:t>барған сайын</a:t>
            </a:r>
            <a:r>
              <a:rPr lang="ru-RU" dirty="0" smtClean="0"/>
              <a:t> </a:t>
            </a:r>
            <a:r>
              <a:rPr lang="ru-RU" dirty="0" err="1" smtClean="0"/>
              <a:t>көп ретте</a:t>
            </a:r>
            <a:r>
              <a:rPr lang="ru-RU" dirty="0" smtClean="0"/>
              <a:t> </a:t>
            </a:r>
            <a:r>
              <a:rPr lang="ru-RU" dirty="0" err="1" smtClean="0"/>
              <a:t>мектепте</a:t>
            </a:r>
            <a:r>
              <a:rPr lang="ru-RU" dirty="0" smtClean="0"/>
              <a:t> </a:t>
            </a:r>
            <a:r>
              <a:rPr lang="ru-RU" dirty="0" err="1" smtClean="0"/>
              <a:t>және тіпті</a:t>
            </a:r>
            <a:r>
              <a:rPr lang="ru-RU" dirty="0" smtClean="0"/>
              <a:t> </a:t>
            </a:r>
            <a:r>
              <a:rPr lang="ru-RU" dirty="0" err="1" smtClean="0"/>
              <a:t>жоғары оқу орнында</a:t>
            </a:r>
            <a:r>
              <a:rPr lang="ru-RU" dirty="0" smtClean="0"/>
              <a:t> </a:t>
            </a:r>
            <a:r>
              <a:rPr lang="ru-RU" dirty="0" err="1" smtClean="0"/>
              <a:t>оқумен бірдей</a:t>
            </a:r>
            <a:r>
              <a:rPr lang="ru-RU" dirty="0" smtClean="0"/>
              <a:t> </a:t>
            </a:r>
            <a:r>
              <a:rPr lang="ru-RU" dirty="0" err="1" smtClean="0"/>
              <a:t>түсінілуден қалады</a:t>
            </a:r>
            <a:r>
              <a:rPr lang="ru-RU" dirty="0" smtClean="0"/>
              <a:t>. </a:t>
            </a:r>
            <a:r>
              <a:rPr lang="ru-RU" dirty="0" err="1" smtClean="0"/>
              <a:t>Жеке</a:t>
            </a:r>
            <a:r>
              <a:rPr lang="ru-RU" dirty="0" smtClean="0"/>
              <a:t> </a:t>
            </a:r>
            <a:r>
              <a:rPr lang="ru-RU" dirty="0" err="1" smtClean="0"/>
              <a:t>тұлғаны функ-ционалдық әзірлеу тұжырымдамасынан жеке</a:t>
            </a:r>
            <a:r>
              <a:rPr lang="ru-RU" dirty="0" smtClean="0"/>
              <a:t> </a:t>
            </a:r>
            <a:r>
              <a:rPr lang="ru-RU" dirty="0" err="1" smtClean="0"/>
              <a:t>тұлғаны дамыту</a:t>
            </a:r>
            <a:r>
              <a:rPr lang="ru-RU" dirty="0" smtClean="0"/>
              <a:t> </a:t>
            </a:r>
            <a:r>
              <a:rPr lang="ru-RU" dirty="0" err="1" smtClean="0"/>
              <a:t>тұ-жырымдамасына көшу жүріп жатыр</a:t>
            </a:r>
            <a:r>
              <a:rPr lang="ru-RU" dirty="0" smtClean="0"/>
              <a:t>. </a:t>
            </a:r>
            <a:r>
              <a:rPr lang="ru-RU" dirty="0" err="1" smtClean="0"/>
              <a:t>Ақыр соңында білім</a:t>
            </a:r>
            <a:r>
              <a:rPr lang="ru-RU" dirty="0" smtClean="0"/>
              <a:t> </a:t>
            </a:r>
            <a:r>
              <a:rPr lang="ru-RU" dirty="0" err="1" smtClean="0"/>
              <a:t>берудің халықаралық интеграциясы</a:t>
            </a:r>
            <a:r>
              <a:rPr lang="ru-RU" dirty="0" smtClean="0"/>
              <a:t> </a:t>
            </a:r>
            <a:r>
              <a:rPr lang="ru-RU" dirty="0" err="1" smtClean="0"/>
              <a:t>дамуда</a:t>
            </a:r>
            <a:r>
              <a:rPr lang="ru-RU" dirty="0" smtClean="0"/>
              <a:t>. </a:t>
            </a:r>
            <a:r>
              <a:rPr lang="ru-RU" dirty="0" err="1" smtClean="0"/>
              <a:t>Білім</a:t>
            </a:r>
            <a:r>
              <a:rPr lang="ru-RU" dirty="0" smtClean="0"/>
              <a:t> беру </a:t>
            </a:r>
            <a:r>
              <a:rPr lang="ru-RU" dirty="0" err="1" smtClean="0"/>
              <a:t>ұлттық басымдық категориясынан</a:t>
            </a:r>
            <a:r>
              <a:rPr lang="ru-RU" dirty="0" smtClean="0"/>
              <a:t> </a:t>
            </a:r>
            <a:r>
              <a:rPr lang="ru-RU" dirty="0" err="1" smtClean="0"/>
              <a:t>әлемдік басымдық категориясына</a:t>
            </a:r>
            <a:r>
              <a:rPr lang="ru-RU" dirty="0" smtClean="0"/>
              <a:t> </a:t>
            </a:r>
            <a:r>
              <a:rPr lang="ru-RU" dirty="0" err="1" smtClean="0"/>
              <a:t>өтуде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1222" y="2571744"/>
            <a:ext cx="8229600" cy="12192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 advTm="15000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Технологиялық тұрғыда дамыған елдерде</a:t>
            </a:r>
            <a:r>
              <a:rPr lang="ru-RU" dirty="0" smtClean="0"/>
              <a:t> </a:t>
            </a:r>
            <a:r>
              <a:rPr lang="ru-RU" dirty="0" err="1" smtClean="0"/>
              <a:t>ғылыми талдамалар</a:t>
            </a:r>
            <a:r>
              <a:rPr lang="ru-RU" dirty="0" smtClean="0"/>
              <a:t> </a:t>
            </a:r>
            <a:r>
              <a:rPr lang="ru-RU" dirty="0" err="1" smtClean="0"/>
              <a:t>жүйесінде маманды</a:t>
            </a:r>
            <a:r>
              <a:rPr lang="ru-RU" dirty="0" smtClean="0"/>
              <a:t> </a:t>
            </a:r>
            <a:r>
              <a:rPr lang="ru-RU" dirty="0" err="1" smtClean="0"/>
              <a:t>оқытумен ғана емес</a:t>
            </a:r>
            <a:r>
              <a:rPr lang="ru-RU" dirty="0" smtClean="0"/>
              <a:t>, </a:t>
            </a:r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 smtClean="0"/>
              <a:t>бірге</a:t>
            </a:r>
            <a:r>
              <a:rPr lang="ru-RU" dirty="0" smtClean="0"/>
              <a:t> </a:t>
            </a:r>
            <a:r>
              <a:rPr lang="ru-RU" dirty="0" err="1" smtClean="0"/>
              <a:t>техника-лық, жаратылыстану</a:t>
            </a:r>
            <a:r>
              <a:rPr lang="ru-RU" dirty="0" smtClean="0"/>
              <a:t> </a:t>
            </a:r>
            <a:r>
              <a:rPr lang="ru-RU" dirty="0" err="1" smtClean="0"/>
              <a:t>және гуманитарлық ғылымдар саласында</a:t>
            </a:r>
            <a:r>
              <a:rPr lang="ru-RU" dirty="0" smtClean="0"/>
              <a:t> </a:t>
            </a:r>
            <a:r>
              <a:rPr lang="ru-RU" dirty="0" err="1" smtClean="0"/>
              <a:t>іргелі</a:t>
            </a:r>
            <a:r>
              <a:rPr lang="ru-RU" dirty="0" smtClean="0"/>
              <a:t> </a:t>
            </a:r>
            <a:r>
              <a:rPr lang="ru-RU" dirty="0" err="1" smtClean="0"/>
              <a:t>және қолданбалы зерттеулер</a:t>
            </a:r>
            <a:r>
              <a:rPr lang="ru-RU" dirty="0" smtClean="0"/>
              <a:t> </a:t>
            </a:r>
            <a:r>
              <a:rPr lang="ru-RU" dirty="0" err="1" smtClean="0"/>
              <a:t>жүргізумен айналысатын</a:t>
            </a:r>
            <a:r>
              <a:rPr lang="ru-RU" dirty="0" smtClean="0"/>
              <a:t> </a:t>
            </a:r>
            <a:r>
              <a:rPr lang="ru-RU" dirty="0" err="1" smtClean="0"/>
              <a:t>ғылыми кешендер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табылатын</a:t>
            </a:r>
            <a:r>
              <a:rPr lang="ru-RU" dirty="0" smtClean="0"/>
              <a:t> </a:t>
            </a:r>
            <a:r>
              <a:rPr lang="ru-RU" dirty="0" err="1" smtClean="0"/>
              <a:t>университеттер</a:t>
            </a:r>
            <a:r>
              <a:rPr lang="ru-RU" dirty="0" smtClean="0"/>
              <a:t> </a:t>
            </a:r>
            <a:r>
              <a:rPr lang="ru-RU" dirty="0" err="1" smtClean="0"/>
              <a:t>ерекше</a:t>
            </a:r>
            <a:r>
              <a:rPr lang="ru-RU" dirty="0" smtClean="0"/>
              <a:t> </a:t>
            </a:r>
            <a:r>
              <a:rPr lang="ru-RU" dirty="0" err="1" smtClean="0"/>
              <a:t>рөл атқарады.</a:t>
            </a:r>
            <a:r>
              <a:rPr lang="ru-RU" dirty="0" smtClean="0"/>
              <a:t> </a:t>
            </a:r>
            <a:r>
              <a:rPr lang="ru-RU" dirty="0" err="1" smtClean="0"/>
              <a:t>Қазақстанға индустриямен</a:t>
            </a:r>
            <a:r>
              <a:rPr lang="ru-RU" dirty="0" smtClean="0"/>
              <a:t> </a:t>
            </a:r>
            <a:r>
              <a:rPr lang="ru-RU" dirty="0" err="1" smtClean="0"/>
              <a:t>тығыз байланысты</a:t>
            </a:r>
            <a:r>
              <a:rPr lang="ru-RU" dirty="0" smtClean="0"/>
              <a:t>, </a:t>
            </a:r>
            <a:r>
              <a:rPr lang="ru-RU" dirty="0" err="1" smtClean="0"/>
              <a:t>қуатты білім</a:t>
            </a:r>
            <a:r>
              <a:rPr lang="ru-RU" dirty="0" smtClean="0"/>
              <a:t> беру, </a:t>
            </a:r>
            <a:r>
              <a:rPr lang="ru-RU" dirty="0" err="1" smtClean="0"/>
              <a:t>зерттеу</a:t>
            </a:r>
            <a:r>
              <a:rPr lang="ru-RU" dirty="0" smtClean="0"/>
              <a:t> </a:t>
            </a:r>
            <a:r>
              <a:rPr lang="ru-RU" dirty="0" err="1" smtClean="0"/>
              <a:t>және ғылыми-өндірістік кешендер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табылатын</a:t>
            </a:r>
            <a:r>
              <a:rPr lang="ru-RU" dirty="0" smtClean="0"/>
              <a:t> </a:t>
            </a:r>
            <a:r>
              <a:rPr lang="ru-RU" dirty="0" err="1" smtClean="0"/>
              <a:t>элиталық университеттер</a:t>
            </a:r>
            <a:r>
              <a:rPr lang="ru-RU" dirty="0" smtClean="0"/>
              <a:t> </a:t>
            </a:r>
            <a:r>
              <a:rPr lang="ru-RU" dirty="0" err="1" smtClean="0"/>
              <a:t>қажет.</a:t>
            </a:r>
            <a:r>
              <a:rPr lang="ru-RU" dirty="0" smtClean="0"/>
              <a:t> Осы </a:t>
            </a:r>
            <a:r>
              <a:rPr lang="ru-RU" dirty="0" err="1" smtClean="0"/>
              <a:t>тәжірибені ескере</a:t>
            </a:r>
            <a:r>
              <a:rPr lang="ru-RU" dirty="0" smtClean="0"/>
              <a:t> </a:t>
            </a:r>
            <a:r>
              <a:rPr lang="ru-RU" dirty="0" err="1" smtClean="0"/>
              <a:t>отырып</a:t>
            </a:r>
            <a:r>
              <a:rPr lang="ru-RU" dirty="0" smtClean="0"/>
              <a:t>, </a:t>
            </a:r>
            <a:r>
              <a:rPr lang="ru-RU" dirty="0" err="1" smtClean="0"/>
              <a:t>Астанада</a:t>
            </a:r>
            <a:r>
              <a:rPr lang="ru-RU" dirty="0" smtClean="0"/>
              <a:t> </a:t>
            </a:r>
            <a:r>
              <a:rPr lang="ru-RU" dirty="0" err="1" smtClean="0"/>
              <a:t>халықаралық деңгейдегі жаңа </a:t>
            </a:r>
            <a:r>
              <a:rPr lang="ru-RU" dirty="0" smtClean="0"/>
              <a:t>университет </a:t>
            </a:r>
            <a:r>
              <a:rPr lang="ru-RU" dirty="0" err="1" smtClean="0"/>
              <a:t>құру туралы</a:t>
            </a:r>
            <a:r>
              <a:rPr lang="ru-RU" dirty="0" smtClean="0"/>
              <a:t> </a:t>
            </a:r>
            <a:r>
              <a:rPr lang="ru-RU" dirty="0" err="1" smtClean="0"/>
              <a:t>шешім</a:t>
            </a:r>
            <a:r>
              <a:rPr lang="ru-RU" dirty="0" smtClean="0"/>
              <a:t> </a:t>
            </a:r>
            <a:r>
              <a:rPr lang="ru-RU" dirty="0" err="1" smtClean="0"/>
              <a:t>қабылданды</a:t>
            </a:r>
            <a:r>
              <a:rPr lang="ru-RU" dirty="0" smtClean="0"/>
              <a:t>. </a:t>
            </a:r>
            <a:r>
              <a:rPr lang="ru-RU" dirty="0" err="1" smtClean="0"/>
              <a:t>Уақыт өте келе</a:t>
            </a:r>
            <a:r>
              <a:rPr lang="ru-RU" dirty="0" smtClean="0"/>
              <a:t> </a:t>
            </a:r>
            <a:r>
              <a:rPr lang="ru-RU" dirty="0" err="1" smtClean="0"/>
              <a:t>Алматыда</a:t>
            </a:r>
            <a:r>
              <a:rPr lang="ru-RU" dirty="0" smtClean="0"/>
              <a:t> да </a:t>
            </a:r>
            <a:r>
              <a:rPr lang="ru-RU" dirty="0" err="1" smtClean="0"/>
              <a:t>жаңа </a:t>
            </a:r>
            <a:r>
              <a:rPr lang="ru-RU" dirty="0" smtClean="0"/>
              <a:t>университет </a:t>
            </a:r>
            <a:r>
              <a:rPr lang="ru-RU" dirty="0" err="1" smtClean="0"/>
              <a:t>құру жоспары</a:t>
            </a:r>
            <a:r>
              <a:rPr lang="ru-RU" dirty="0" smtClean="0"/>
              <a:t> бар. </a:t>
            </a:r>
            <a:r>
              <a:rPr lang="ru-RU" dirty="0" err="1" smtClean="0"/>
              <a:t>Елдің осындай</a:t>
            </a:r>
            <a:r>
              <a:rPr lang="ru-RU" dirty="0" smtClean="0"/>
              <a:t> </a:t>
            </a:r>
            <a:r>
              <a:rPr lang="ru-RU" dirty="0" err="1" smtClean="0"/>
              <a:t>деңгейге көтерілуге қабілетті қазіргі </a:t>
            </a:r>
            <a:r>
              <a:rPr lang="ru-RU" dirty="0" smtClean="0"/>
              <a:t>бар аса </a:t>
            </a:r>
            <a:r>
              <a:rPr lang="ru-RU" dirty="0" err="1" smtClean="0"/>
              <a:t>университеттердің әлеуетін зерттеу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. </a:t>
            </a:r>
            <a:r>
              <a:rPr lang="ru-RU" dirty="0" err="1" smtClean="0"/>
              <a:t>Біздің университеттердің құрылымында </a:t>
            </a:r>
            <a:r>
              <a:rPr lang="ru-RU" dirty="0" smtClean="0"/>
              <a:t>химия, физика, </a:t>
            </a:r>
            <a:r>
              <a:rPr lang="ru-RU" dirty="0" err="1" smtClean="0"/>
              <a:t>химиялық </a:t>
            </a:r>
            <a:r>
              <a:rPr lang="ru-RU" dirty="0" smtClean="0"/>
              <a:t>технология, экономика </a:t>
            </a:r>
            <a:r>
              <a:rPr lang="ru-RU" dirty="0" err="1" smtClean="0"/>
              <a:t>саласындағы жоғарғы білікті</a:t>
            </a:r>
            <a:r>
              <a:rPr lang="ru-RU" dirty="0" smtClean="0"/>
              <a:t> </a:t>
            </a:r>
            <a:r>
              <a:rPr lang="ru-RU" dirty="0" err="1" smtClean="0"/>
              <a:t>мамандар</a:t>
            </a:r>
            <a:r>
              <a:rPr lang="ru-RU" dirty="0" smtClean="0"/>
              <a:t> </a:t>
            </a:r>
            <a:r>
              <a:rPr lang="ru-RU" dirty="0" err="1" smtClean="0"/>
              <a:t>болуы</a:t>
            </a:r>
            <a:r>
              <a:rPr lang="ru-RU" dirty="0" smtClean="0"/>
              <a:t> </a:t>
            </a:r>
            <a:r>
              <a:rPr lang="ru-RU" dirty="0" err="1" smtClean="0"/>
              <a:t>тиіс</a:t>
            </a:r>
            <a:r>
              <a:rPr lang="ru-RU" dirty="0" smtClean="0"/>
              <a:t>. </a:t>
            </a:r>
            <a:r>
              <a:rPr lang="ru-RU" dirty="0" err="1" smtClean="0"/>
              <a:t>Мамандардың осындай</a:t>
            </a:r>
            <a:r>
              <a:rPr lang="ru-RU" dirty="0" smtClean="0"/>
              <a:t> </a:t>
            </a:r>
            <a:r>
              <a:rPr lang="ru-RU" dirty="0" err="1" smtClean="0"/>
              <a:t>байланысы</a:t>
            </a:r>
            <a:r>
              <a:rPr lang="ru-RU" dirty="0" smtClean="0"/>
              <a:t> Массачусетс, Калифорния </a:t>
            </a:r>
            <a:r>
              <a:rPr lang="ru-RU" dirty="0" err="1" smtClean="0"/>
              <a:t>және </a:t>
            </a:r>
            <a:r>
              <a:rPr lang="ru-RU" dirty="0" smtClean="0"/>
              <a:t>Токио </a:t>
            </a:r>
            <a:r>
              <a:rPr lang="ru-RU" dirty="0" err="1" smtClean="0"/>
              <a:t>институттарының әлемдегі үздік инсти-туттарға айналуына</a:t>
            </a:r>
            <a:r>
              <a:rPr lang="ru-RU" dirty="0" smtClean="0"/>
              <a:t> </a:t>
            </a:r>
            <a:r>
              <a:rPr lang="ru-RU" dirty="0" err="1" smtClean="0"/>
              <a:t>мүмкіндік берді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429784" y="1928802"/>
            <a:ext cx="8229600" cy="12192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 advTm="18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3143248"/>
            <a:ext cx="8229600" cy="3429024"/>
          </a:xfrm>
        </p:spPr>
        <p:txBody>
          <a:bodyPr>
            <a:normAutofit fontScale="85000" lnSpcReduction="20000"/>
          </a:bodyPr>
          <a:lstStyle/>
          <a:p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Барлық жоғары оқу орындарында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математикалық бағыттағы қолданбалы кафедраларда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дәріс 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беру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деңгейін сапалық тұрғыда өзгерту керек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.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Мәліметтерді талдаудың математикалық әдістерін бәрі 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де –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инженерлер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экономистер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заңгерлер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құрылысшылар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мемлекет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қайраткерлері меңгеруі тиіс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.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Әлемдік 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практика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көрсеткеніндей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кадрлардың математикалық әзірлігінің жоғары деңгейі барлық салаларда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сапалық секірісті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қамтамасыз етеді</a:t>
            </a:r>
            <a:r>
              <a:rPr lang="ru-RU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429784" y="1857364"/>
            <a:ext cx="8229600" cy="12192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429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85728"/>
            <a:ext cx="8286808" cy="2819400"/>
          </a:xfrm>
          <a:prstGeom prst="rect">
            <a:avLst/>
          </a:prstGeom>
        </p:spPr>
      </p:pic>
    </p:spTree>
  </p:cSld>
  <p:clrMapOvr>
    <a:masterClrMapping/>
  </p:clrMapOvr>
  <p:transition spd="slow" advTm="13000"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143504" y="285728"/>
            <a:ext cx="3543296" cy="6215106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Білімді</a:t>
            </a:r>
            <a:r>
              <a:rPr lang="ru-RU" dirty="0" smtClean="0"/>
              <a:t>, </a:t>
            </a:r>
            <a:r>
              <a:rPr lang="ru-RU" dirty="0" err="1" smtClean="0"/>
              <a:t>салауатты</a:t>
            </a:r>
            <a:r>
              <a:rPr lang="ru-RU" dirty="0" smtClean="0"/>
              <a:t> </a:t>
            </a:r>
            <a:r>
              <a:rPr lang="ru-RU" dirty="0" err="1" smtClean="0"/>
              <a:t>адамдар</a:t>
            </a:r>
            <a:r>
              <a:rPr lang="ru-RU" dirty="0" smtClean="0"/>
              <a:t> – </a:t>
            </a:r>
            <a:r>
              <a:rPr lang="ru-RU" dirty="0" err="1" smtClean="0"/>
              <a:t>бұл </a:t>
            </a:r>
            <a:r>
              <a:rPr lang="ru-RU" dirty="0" smtClean="0"/>
              <a:t>ХХІ </a:t>
            </a:r>
            <a:r>
              <a:rPr lang="ru-RU" dirty="0" err="1" smtClean="0"/>
              <a:t>ғасырда адамзат</a:t>
            </a:r>
            <a:r>
              <a:rPr lang="ru-RU" dirty="0" smtClean="0"/>
              <a:t> </a:t>
            </a:r>
            <a:r>
              <a:rPr lang="ru-RU" dirty="0" err="1" smtClean="0"/>
              <a:t>дамуының негізгі</a:t>
            </a:r>
            <a:r>
              <a:rPr lang="ru-RU" dirty="0" smtClean="0"/>
              <a:t> </a:t>
            </a:r>
            <a:r>
              <a:rPr lang="ru-RU" dirty="0" err="1" smtClean="0"/>
              <a:t>қозғаушы күші</a:t>
            </a:r>
            <a:r>
              <a:rPr lang="ru-RU" dirty="0" smtClean="0"/>
              <a:t>. </a:t>
            </a:r>
            <a:r>
              <a:rPr lang="ru-RU" dirty="0" err="1" smtClean="0"/>
              <a:t>Реформалардың алдыңғы шебінде</a:t>
            </a:r>
            <a:r>
              <a:rPr lang="ru-RU" dirty="0" smtClean="0"/>
              <a:t> </a:t>
            </a:r>
            <a:r>
              <a:rPr lang="ru-RU" dirty="0" err="1" smtClean="0"/>
              <a:t>жастар</a:t>
            </a:r>
            <a:r>
              <a:rPr lang="ru-RU" dirty="0" smtClean="0"/>
              <a:t> </a:t>
            </a:r>
            <a:r>
              <a:rPr lang="ru-RU" dirty="0" err="1" smtClean="0"/>
              <a:t>болуы</a:t>
            </a:r>
            <a:r>
              <a:rPr lang="ru-RU" dirty="0" smtClean="0"/>
              <a:t> </a:t>
            </a:r>
            <a:r>
              <a:rPr lang="ru-RU" dirty="0" err="1" smtClean="0"/>
              <a:t>тиіс</a:t>
            </a:r>
            <a:r>
              <a:rPr lang="ru-RU" dirty="0" smtClean="0"/>
              <a:t>, </a:t>
            </a:r>
            <a:r>
              <a:rPr lang="ru-RU" dirty="0" err="1" smtClean="0"/>
              <a:t>нақ </a:t>
            </a:r>
            <a:r>
              <a:rPr lang="ru-RU" dirty="0" smtClean="0"/>
              <a:t>осы </a:t>
            </a:r>
            <a:r>
              <a:rPr lang="ru-RU" dirty="0" err="1" smtClean="0"/>
              <a:t>жастардың күш-жігерімен бастамашылдығы</a:t>
            </a:r>
            <a:r>
              <a:rPr lang="ru-RU" dirty="0" smtClean="0"/>
              <a:t>, </a:t>
            </a:r>
            <a:r>
              <a:rPr lang="ru-RU" dirty="0" err="1" smtClean="0"/>
              <a:t>олардың болашаққа ұмтылысын көп ретте</a:t>
            </a:r>
            <a:r>
              <a:rPr lang="ru-RU" dirty="0" smtClean="0"/>
              <a:t> </a:t>
            </a:r>
            <a:r>
              <a:rPr lang="ru-RU" dirty="0" err="1" smtClean="0"/>
              <a:t>біздің бастамалар</a:t>
            </a:r>
            <a:r>
              <a:rPr lang="ru-RU" dirty="0" smtClean="0"/>
              <a:t> </a:t>
            </a:r>
            <a:r>
              <a:rPr lang="ru-RU" dirty="0" err="1" smtClean="0"/>
              <a:t>табыстылы-ғының кепіліне</a:t>
            </a:r>
            <a:r>
              <a:rPr lang="ru-RU" dirty="0" smtClean="0"/>
              <a:t> </a:t>
            </a:r>
            <a:r>
              <a:rPr lang="ru-RU" dirty="0" err="1" smtClean="0"/>
              <a:t>айналды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1222" y="2857496"/>
            <a:ext cx="8229600" cy="12192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928670"/>
            <a:ext cx="4786346" cy="4857784"/>
          </a:xfrm>
          <a:prstGeom prst="rect">
            <a:avLst/>
          </a:prstGeom>
        </p:spPr>
      </p:pic>
    </p:spTree>
  </p:cSld>
  <p:clrMapOvr>
    <a:masterClrMapping/>
  </p:clrMapOvr>
  <p:transition spd="slow" advTm="11000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</TotalTime>
  <Words>563</Words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                      Қазақстан жаһандану  дәуірінде.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Қазақстан жаһандану  дәуірінде. </dc:title>
  <cp:lastModifiedBy>Admin</cp:lastModifiedBy>
  <cp:revision>5</cp:revision>
  <dcterms:modified xsi:type="dcterms:W3CDTF">2013-01-13T13:06:38Z</dcterms:modified>
</cp:coreProperties>
</file>